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Canva Sans Bold" panose="020B0604020202020204" charset="0"/>
      <p:regular r:id="rId10"/>
    </p:embeddedFont>
    <p:embeddedFont>
      <p:font typeface="Montserrat Bold" panose="00000800000000000000" pitchFamily="2" charset="0"/>
      <p:regular r:id="rId11"/>
      <p:bold r:id="rId12"/>
    </p:embeddedFont>
    <p:embeddedFont>
      <p:font typeface="Montserrat Heavy" panose="020B0604020202020204" charset="0"/>
      <p:regular r:id="rId13"/>
    </p:embeddedFont>
    <p:embeddedFont>
      <p:font typeface="Montserrat Ultra-Bold" panose="020B0604020202020204" charset="0"/>
      <p:regular r:id="rId14"/>
    </p:embeddedFont>
    <p:embeddedFont>
      <p:font typeface="Open Sans Bold" panose="020B0806030504020204" pitchFamily="3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86" t="-36468" r="-13315"/>
            </a:stretch>
          </a:blipFill>
        </p:spPr>
        <p:txBody>
          <a:bodyPr/>
          <a:lstStyle/>
          <a:p>
            <a:endParaRPr lang="en-US"/>
          </a:p>
        </p:txBody>
      </p:sp>
      <p:grpSp>
        <p:nvGrpSpPr>
          <p:cNvPr id="3" name="Group 3"/>
          <p:cNvGrpSpPr/>
          <p:nvPr/>
        </p:nvGrpSpPr>
        <p:grpSpPr>
          <a:xfrm rot="5400000">
            <a:off x="-8230" y="8230"/>
            <a:ext cx="10287000" cy="10270541"/>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FFB340"/>
            </a:solidFill>
          </p:spPr>
          <p:txBody>
            <a:bodyPr/>
            <a:lstStyle/>
            <a:p>
              <a:endParaRPr lang="en-US"/>
            </a:p>
          </p:txBody>
        </p:sp>
      </p:grpSp>
      <p:sp>
        <p:nvSpPr>
          <p:cNvPr id="5" name="Freeform 5"/>
          <p:cNvSpPr/>
          <p:nvPr/>
        </p:nvSpPr>
        <p:spPr>
          <a:xfrm>
            <a:off x="1358084" y="1028700"/>
            <a:ext cx="803458" cy="594559"/>
          </a:xfrm>
          <a:custGeom>
            <a:avLst/>
            <a:gdLst/>
            <a:ahLst/>
            <a:cxnLst/>
            <a:rect l="l" t="t" r="r" b="b"/>
            <a:pathLst>
              <a:path w="803458" h="594559">
                <a:moveTo>
                  <a:pt x="0" y="0"/>
                </a:moveTo>
                <a:lnTo>
                  <a:pt x="803458" y="0"/>
                </a:lnTo>
                <a:lnTo>
                  <a:pt x="803458" y="594559"/>
                </a:lnTo>
                <a:lnTo>
                  <a:pt x="0" y="5945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3954631" y="7145910"/>
            <a:ext cx="10009318" cy="2440203"/>
            <a:chOff x="0" y="0"/>
            <a:chExt cx="2636199" cy="642687"/>
          </a:xfrm>
        </p:grpSpPr>
        <p:sp>
          <p:nvSpPr>
            <p:cNvPr id="7" name="Freeform 7"/>
            <p:cNvSpPr/>
            <p:nvPr/>
          </p:nvSpPr>
          <p:spPr>
            <a:xfrm>
              <a:off x="0" y="0"/>
              <a:ext cx="2636199" cy="642687"/>
            </a:xfrm>
            <a:custGeom>
              <a:avLst/>
              <a:gdLst/>
              <a:ahLst/>
              <a:cxnLst/>
              <a:rect l="l" t="t" r="r" b="b"/>
              <a:pathLst>
                <a:path w="2636199" h="642687">
                  <a:moveTo>
                    <a:pt x="0" y="0"/>
                  </a:moveTo>
                  <a:lnTo>
                    <a:pt x="2636199" y="0"/>
                  </a:lnTo>
                  <a:lnTo>
                    <a:pt x="2636199" y="642687"/>
                  </a:lnTo>
                  <a:lnTo>
                    <a:pt x="0" y="642687"/>
                  </a:lnTo>
                  <a:close/>
                </a:path>
              </a:pathLst>
            </a:custGeom>
            <a:solidFill>
              <a:srgbClr val="3068A3">
                <a:alpha val="64706"/>
              </a:srgbClr>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506445" y="320573"/>
            <a:ext cx="5533300" cy="1110986"/>
          </a:xfrm>
          <a:custGeom>
            <a:avLst/>
            <a:gdLst/>
            <a:ahLst/>
            <a:cxnLst/>
            <a:rect l="l" t="t" r="r" b="b"/>
            <a:pathLst>
              <a:path w="5533300" h="1110986">
                <a:moveTo>
                  <a:pt x="0" y="0"/>
                </a:moveTo>
                <a:lnTo>
                  <a:pt x="5533300" y="0"/>
                </a:lnTo>
                <a:lnTo>
                  <a:pt x="5533300" y="1110986"/>
                </a:lnTo>
                <a:lnTo>
                  <a:pt x="0" y="1110986"/>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625153" y="4495336"/>
            <a:ext cx="9832710" cy="2319184"/>
          </a:xfrm>
          <a:prstGeom prst="rect">
            <a:avLst/>
          </a:prstGeom>
        </p:spPr>
        <p:txBody>
          <a:bodyPr lIns="0" tIns="0" rIns="0" bIns="0" rtlCol="0" anchor="t">
            <a:spAutoFit/>
          </a:bodyPr>
          <a:lstStyle/>
          <a:p>
            <a:pPr>
              <a:lnSpc>
                <a:spcPts val="18962"/>
              </a:lnSpc>
              <a:spcBef>
                <a:spcPct val="0"/>
              </a:spcBef>
            </a:pPr>
            <a:r>
              <a:rPr lang="en-US" sz="13544">
                <a:solidFill>
                  <a:srgbClr val="FFFFFF"/>
                </a:solidFill>
                <a:latin typeface="Montserrat Ultra-Bold"/>
              </a:rPr>
              <a:t>WELCOME</a:t>
            </a:r>
          </a:p>
        </p:txBody>
      </p:sp>
      <p:sp>
        <p:nvSpPr>
          <p:cNvPr id="11" name="TextBox 11"/>
          <p:cNvSpPr txBox="1"/>
          <p:nvPr/>
        </p:nvSpPr>
        <p:spPr>
          <a:xfrm>
            <a:off x="2757717" y="7164591"/>
            <a:ext cx="12403146" cy="2317115"/>
          </a:xfrm>
          <a:prstGeom prst="rect">
            <a:avLst/>
          </a:prstGeom>
        </p:spPr>
        <p:txBody>
          <a:bodyPr lIns="0" tIns="0" rIns="0" bIns="0" rtlCol="0" anchor="t">
            <a:spAutoFit/>
          </a:bodyPr>
          <a:lstStyle/>
          <a:p>
            <a:pPr algn="ctr">
              <a:lnSpc>
                <a:spcPts val="6160"/>
              </a:lnSpc>
            </a:pPr>
            <a:r>
              <a:rPr lang="en-US" sz="4400">
                <a:solidFill>
                  <a:srgbClr val="FFFFFF"/>
                </a:solidFill>
                <a:latin typeface="Canva Sans Bold"/>
              </a:rPr>
              <a:t>School Board Member Patti Rendon</a:t>
            </a:r>
          </a:p>
          <a:p>
            <a:pPr algn="ctr">
              <a:lnSpc>
                <a:spcPts val="6160"/>
              </a:lnSpc>
            </a:pPr>
            <a:r>
              <a:rPr lang="en-US" sz="4400">
                <a:solidFill>
                  <a:srgbClr val="FFFFFF"/>
                </a:solidFill>
                <a:latin typeface="Canva Sans Bold"/>
              </a:rPr>
              <a:t>Cell Phone Policy </a:t>
            </a:r>
          </a:p>
          <a:p>
            <a:pPr algn="ctr">
              <a:lnSpc>
                <a:spcPts val="6160"/>
              </a:lnSpc>
            </a:pPr>
            <a:r>
              <a:rPr lang="en-US" sz="4400">
                <a:solidFill>
                  <a:srgbClr val="FFFFFF"/>
                </a:solidFill>
                <a:latin typeface="Canva Sans Bold"/>
              </a:rPr>
              <a:t>TownHall Meeting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068A3"/>
        </a:solidFill>
        <a:effectLst/>
      </p:bgPr>
    </p:bg>
    <p:spTree>
      <p:nvGrpSpPr>
        <p:cNvPr id="1" name=""/>
        <p:cNvGrpSpPr/>
        <p:nvPr/>
      </p:nvGrpSpPr>
      <p:grpSpPr>
        <a:xfrm>
          <a:off x="0" y="0"/>
          <a:ext cx="0" cy="0"/>
          <a:chOff x="0" y="0"/>
          <a:chExt cx="0" cy="0"/>
        </a:xfrm>
      </p:grpSpPr>
      <p:grpSp>
        <p:nvGrpSpPr>
          <p:cNvPr id="2" name="Group 2"/>
          <p:cNvGrpSpPr/>
          <p:nvPr/>
        </p:nvGrpSpPr>
        <p:grpSpPr>
          <a:xfrm>
            <a:off x="13290045" y="0"/>
            <a:ext cx="4997955" cy="10287000"/>
            <a:chOff x="0" y="0"/>
            <a:chExt cx="2349954" cy="4836773"/>
          </a:xfrm>
        </p:grpSpPr>
        <p:sp>
          <p:nvSpPr>
            <p:cNvPr id="3" name="Freeform 3"/>
            <p:cNvSpPr/>
            <p:nvPr/>
          </p:nvSpPr>
          <p:spPr>
            <a:xfrm>
              <a:off x="0" y="0"/>
              <a:ext cx="2349954" cy="4836773"/>
            </a:xfrm>
            <a:custGeom>
              <a:avLst/>
              <a:gdLst/>
              <a:ahLst/>
              <a:cxnLst/>
              <a:rect l="l" t="t" r="r" b="b"/>
              <a:pathLst>
                <a:path w="2349954" h="4836773">
                  <a:moveTo>
                    <a:pt x="0" y="0"/>
                  </a:moveTo>
                  <a:lnTo>
                    <a:pt x="2349954" y="0"/>
                  </a:lnTo>
                  <a:lnTo>
                    <a:pt x="2349954" y="4836773"/>
                  </a:lnTo>
                  <a:lnTo>
                    <a:pt x="0" y="4836773"/>
                  </a:lnTo>
                  <a:close/>
                </a:path>
              </a:pathLst>
            </a:custGeom>
            <a:solidFill>
              <a:srgbClr val="FFB340"/>
            </a:solidFill>
          </p:spPr>
          <p:txBody>
            <a:bodyPr/>
            <a:lstStyle/>
            <a:p>
              <a:endParaRPr lang="en-US"/>
            </a:p>
          </p:txBody>
        </p:sp>
      </p:grpSp>
      <p:grpSp>
        <p:nvGrpSpPr>
          <p:cNvPr id="4" name="Group 4"/>
          <p:cNvGrpSpPr>
            <a:grpSpLocks noChangeAspect="1"/>
          </p:cNvGrpSpPr>
          <p:nvPr/>
        </p:nvGrpSpPr>
        <p:grpSpPr>
          <a:xfrm>
            <a:off x="12345311" y="419905"/>
            <a:ext cx="7349169" cy="8229600"/>
            <a:chOff x="0" y="0"/>
            <a:chExt cx="6350000" cy="7110730"/>
          </a:xfrm>
        </p:grpSpPr>
        <p:sp>
          <p:nvSpPr>
            <p:cNvPr id="5" name="Freeform 5"/>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2"/>
              <a:stretch>
                <a:fillRect l="-42321" r="-25753"/>
              </a:stretch>
            </a:blipFill>
          </p:spPr>
          <p:txBody>
            <a:bodyPr/>
            <a:lstStyle/>
            <a:p>
              <a:endParaRPr lang="en-US"/>
            </a:p>
          </p:txBody>
        </p:sp>
      </p:grpSp>
      <p:sp>
        <p:nvSpPr>
          <p:cNvPr id="6" name="TextBox 6"/>
          <p:cNvSpPr txBox="1"/>
          <p:nvPr/>
        </p:nvSpPr>
        <p:spPr>
          <a:xfrm>
            <a:off x="1193509" y="1570832"/>
            <a:ext cx="5773086" cy="946144"/>
          </a:xfrm>
          <a:prstGeom prst="rect">
            <a:avLst/>
          </a:prstGeom>
        </p:spPr>
        <p:txBody>
          <a:bodyPr lIns="0" tIns="0" rIns="0" bIns="0" rtlCol="0" anchor="t">
            <a:spAutoFit/>
          </a:bodyPr>
          <a:lstStyle/>
          <a:p>
            <a:pPr>
              <a:lnSpc>
                <a:spcPts val="7700"/>
              </a:lnSpc>
              <a:spcBef>
                <a:spcPct val="0"/>
              </a:spcBef>
            </a:pPr>
            <a:r>
              <a:rPr lang="en-US" sz="5500">
                <a:solidFill>
                  <a:srgbClr val="FFB340"/>
                </a:solidFill>
                <a:latin typeface="Montserrat Heavy"/>
              </a:rPr>
              <a:t>HB 379</a:t>
            </a:r>
          </a:p>
        </p:txBody>
      </p:sp>
      <p:sp>
        <p:nvSpPr>
          <p:cNvPr id="7" name="TextBox 7"/>
          <p:cNvSpPr txBox="1"/>
          <p:nvPr/>
        </p:nvSpPr>
        <p:spPr>
          <a:xfrm>
            <a:off x="1193509" y="2641509"/>
            <a:ext cx="10907315" cy="5847950"/>
          </a:xfrm>
          <a:prstGeom prst="rect">
            <a:avLst/>
          </a:prstGeom>
        </p:spPr>
        <p:txBody>
          <a:bodyPr lIns="0" tIns="0" rIns="0" bIns="0" rtlCol="0" anchor="t">
            <a:spAutoFit/>
          </a:bodyPr>
          <a:lstStyle/>
          <a:p>
            <a:pPr>
              <a:lnSpc>
                <a:spcPts val="4222"/>
              </a:lnSpc>
              <a:spcBef>
                <a:spcPct val="0"/>
              </a:spcBef>
            </a:pPr>
            <a:r>
              <a:rPr lang="en-US" sz="3015">
                <a:solidFill>
                  <a:srgbClr val="FFFFFF"/>
                </a:solidFill>
                <a:latin typeface="Open Sans Bold"/>
              </a:rPr>
              <a:t>Provides that teachers have the authority, through their established classroom rules of conduct, to designate an area for students to place their cell phones and other wireless communication devices during instructional time. While students may still possess a cell phone or wireless communications device while at school, “a student may not use a wireless communications device during instructional time, except when expressly directed by a teacher solely for educational purposes. A teacher shall designate an area for wireless communication devices during instructional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grpSp>
        <p:nvGrpSpPr>
          <p:cNvPr id="3" name="Group 3"/>
          <p:cNvGrpSpPr/>
          <p:nvPr/>
        </p:nvGrpSpPr>
        <p:grpSpPr>
          <a:xfrm>
            <a:off x="556476" y="2950995"/>
            <a:ext cx="5403818" cy="6745193"/>
            <a:chOff x="0" y="0"/>
            <a:chExt cx="2540784" cy="3171475"/>
          </a:xfrm>
        </p:grpSpPr>
        <p:sp>
          <p:nvSpPr>
            <p:cNvPr id="4" name="Freeform 4"/>
            <p:cNvSpPr/>
            <p:nvPr/>
          </p:nvSpPr>
          <p:spPr>
            <a:xfrm>
              <a:off x="0" y="0"/>
              <a:ext cx="2540784" cy="3171475"/>
            </a:xfrm>
            <a:custGeom>
              <a:avLst/>
              <a:gdLst/>
              <a:ahLst/>
              <a:cxnLst/>
              <a:rect l="l" t="t" r="r" b="b"/>
              <a:pathLst>
                <a:path w="2540784" h="3171475">
                  <a:moveTo>
                    <a:pt x="0" y="0"/>
                  </a:moveTo>
                  <a:lnTo>
                    <a:pt x="2540784" y="0"/>
                  </a:lnTo>
                  <a:lnTo>
                    <a:pt x="2540784" y="3171475"/>
                  </a:lnTo>
                  <a:lnTo>
                    <a:pt x="0" y="3171475"/>
                  </a:lnTo>
                  <a:close/>
                </a:path>
              </a:pathLst>
            </a:custGeom>
            <a:solidFill>
              <a:srgbClr val="FFB340"/>
            </a:solidFill>
          </p:spPr>
          <p:txBody>
            <a:bodyPr/>
            <a:lstStyle/>
            <a:p>
              <a:endParaRPr lang="en-US"/>
            </a:p>
          </p:txBody>
        </p:sp>
      </p:grpSp>
      <p:grpSp>
        <p:nvGrpSpPr>
          <p:cNvPr id="5" name="Group 5"/>
          <p:cNvGrpSpPr/>
          <p:nvPr/>
        </p:nvGrpSpPr>
        <p:grpSpPr>
          <a:xfrm>
            <a:off x="6317210" y="2950995"/>
            <a:ext cx="5559919" cy="6745193"/>
            <a:chOff x="0" y="0"/>
            <a:chExt cx="2614180" cy="3171475"/>
          </a:xfrm>
        </p:grpSpPr>
        <p:sp>
          <p:nvSpPr>
            <p:cNvPr id="6" name="Freeform 6"/>
            <p:cNvSpPr/>
            <p:nvPr/>
          </p:nvSpPr>
          <p:spPr>
            <a:xfrm>
              <a:off x="0" y="0"/>
              <a:ext cx="2614180" cy="3171475"/>
            </a:xfrm>
            <a:custGeom>
              <a:avLst/>
              <a:gdLst/>
              <a:ahLst/>
              <a:cxnLst/>
              <a:rect l="l" t="t" r="r" b="b"/>
              <a:pathLst>
                <a:path w="2614180" h="3171475">
                  <a:moveTo>
                    <a:pt x="0" y="0"/>
                  </a:moveTo>
                  <a:lnTo>
                    <a:pt x="2614180" y="0"/>
                  </a:lnTo>
                  <a:lnTo>
                    <a:pt x="2614180" y="3171475"/>
                  </a:lnTo>
                  <a:lnTo>
                    <a:pt x="0" y="3171475"/>
                  </a:lnTo>
                  <a:close/>
                </a:path>
              </a:pathLst>
            </a:custGeom>
            <a:solidFill>
              <a:srgbClr val="FFB340"/>
            </a:solidFill>
          </p:spPr>
          <p:txBody>
            <a:bodyPr/>
            <a:lstStyle/>
            <a:p>
              <a:endParaRPr lang="en-US"/>
            </a:p>
          </p:txBody>
        </p:sp>
      </p:grpSp>
      <p:grpSp>
        <p:nvGrpSpPr>
          <p:cNvPr id="7" name="Group 7"/>
          <p:cNvGrpSpPr/>
          <p:nvPr/>
        </p:nvGrpSpPr>
        <p:grpSpPr>
          <a:xfrm>
            <a:off x="12229554" y="2950995"/>
            <a:ext cx="5455140" cy="6745193"/>
            <a:chOff x="0" y="0"/>
            <a:chExt cx="2564914" cy="3171475"/>
          </a:xfrm>
        </p:grpSpPr>
        <p:sp>
          <p:nvSpPr>
            <p:cNvPr id="8" name="Freeform 8"/>
            <p:cNvSpPr/>
            <p:nvPr/>
          </p:nvSpPr>
          <p:spPr>
            <a:xfrm>
              <a:off x="0" y="0"/>
              <a:ext cx="2564914" cy="3171475"/>
            </a:xfrm>
            <a:custGeom>
              <a:avLst/>
              <a:gdLst/>
              <a:ahLst/>
              <a:cxnLst/>
              <a:rect l="l" t="t" r="r" b="b"/>
              <a:pathLst>
                <a:path w="2564914" h="3171475">
                  <a:moveTo>
                    <a:pt x="0" y="0"/>
                  </a:moveTo>
                  <a:lnTo>
                    <a:pt x="2564914" y="0"/>
                  </a:lnTo>
                  <a:lnTo>
                    <a:pt x="2564914" y="3171475"/>
                  </a:lnTo>
                  <a:lnTo>
                    <a:pt x="0" y="3171475"/>
                  </a:lnTo>
                  <a:close/>
                </a:path>
              </a:pathLst>
            </a:custGeom>
            <a:solidFill>
              <a:srgbClr val="FFB340"/>
            </a:solidFill>
          </p:spPr>
          <p:txBody>
            <a:bodyPr/>
            <a:lstStyle/>
            <a:p>
              <a:endParaRPr lang="en-US"/>
            </a:p>
          </p:txBody>
        </p:sp>
      </p:grpSp>
      <p:grpSp>
        <p:nvGrpSpPr>
          <p:cNvPr id="9" name="Group 9"/>
          <p:cNvGrpSpPr/>
          <p:nvPr/>
        </p:nvGrpSpPr>
        <p:grpSpPr>
          <a:xfrm rot="-5400000">
            <a:off x="8935438" y="-702037"/>
            <a:ext cx="144306" cy="2955218"/>
            <a:chOff x="0" y="0"/>
            <a:chExt cx="2771140" cy="56749529"/>
          </a:xfrm>
        </p:grpSpPr>
        <p:sp>
          <p:nvSpPr>
            <p:cNvPr id="10" name="Freeform 10"/>
            <p:cNvSpPr/>
            <p:nvPr/>
          </p:nvSpPr>
          <p:spPr>
            <a:xfrm>
              <a:off x="0" y="0"/>
              <a:ext cx="2771140" cy="56749528"/>
            </a:xfrm>
            <a:custGeom>
              <a:avLst/>
              <a:gdLst/>
              <a:ahLst/>
              <a:cxnLst/>
              <a:rect l="l" t="t" r="r" b="b"/>
              <a:pathLst>
                <a:path w="2771140" h="56749528">
                  <a:moveTo>
                    <a:pt x="0" y="0"/>
                  </a:moveTo>
                  <a:lnTo>
                    <a:pt x="0" y="55846557"/>
                  </a:lnTo>
                  <a:lnTo>
                    <a:pt x="1384300" y="56749528"/>
                  </a:lnTo>
                  <a:lnTo>
                    <a:pt x="2771140" y="55846557"/>
                  </a:lnTo>
                  <a:lnTo>
                    <a:pt x="2771140" y="0"/>
                  </a:lnTo>
                  <a:close/>
                </a:path>
              </a:pathLst>
            </a:custGeom>
            <a:solidFill>
              <a:srgbClr val="FFB340">
                <a:alpha val="29804"/>
              </a:srgbClr>
            </a:solidFill>
          </p:spPr>
          <p:txBody>
            <a:bodyPr/>
            <a:lstStyle/>
            <a:p>
              <a:endParaRPr lang="en-US"/>
            </a:p>
          </p:txBody>
        </p:sp>
      </p:grpSp>
      <p:grpSp>
        <p:nvGrpSpPr>
          <p:cNvPr id="11" name="Group 11"/>
          <p:cNvGrpSpPr/>
          <p:nvPr/>
        </p:nvGrpSpPr>
        <p:grpSpPr>
          <a:xfrm rot="-5400000">
            <a:off x="8196633" y="36767"/>
            <a:ext cx="144306" cy="1477609"/>
            <a:chOff x="0" y="0"/>
            <a:chExt cx="2771140" cy="28374764"/>
          </a:xfrm>
        </p:grpSpPr>
        <p:sp>
          <p:nvSpPr>
            <p:cNvPr id="12" name="Freeform 12"/>
            <p:cNvSpPr/>
            <p:nvPr/>
          </p:nvSpPr>
          <p:spPr>
            <a:xfrm>
              <a:off x="0" y="0"/>
              <a:ext cx="2771140" cy="28374764"/>
            </a:xfrm>
            <a:custGeom>
              <a:avLst/>
              <a:gdLst/>
              <a:ahLst/>
              <a:cxnLst/>
              <a:rect l="l" t="t" r="r" b="b"/>
              <a:pathLst>
                <a:path w="2771140" h="28374764">
                  <a:moveTo>
                    <a:pt x="0" y="0"/>
                  </a:moveTo>
                  <a:lnTo>
                    <a:pt x="0" y="27471796"/>
                  </a:lnTo>
                  <a:lnTo>
                    <a:pt x="1384300" y="28374764"/>
                  </a:lnTo>
                  <a:lnTo>
                    <a:pt x="2771140" y="27471796"/>
                  </a:lnTo>
                  <a:lnTo>
                    <a:pt x="2771140" y="0"/>
                  </a:lnTo>
                  <a:close/>
                </a:path>
              </a:pathLst>
            </a:custGeom>
            <a:solidFill>
              <a:srgbClr val="FFB340"/>
            </a:solidFill>
          </p:spPr>
          <p:txBody>
            <a:bodyPr/>
            <a:lstStyle/>
            <a:p>
              <a:endParaRPr lang="en-US"/>
            </a:p>
          </p:txBody>
        </p:sp>
      </p:grpSp>
      <p:sp>
        <p:nvSpPr>
          <p:cNvPr id="13" name="TextBox 13"/>
          <p:cNvSpPr txBox="1"/>
          <p:nvPr/>
        </p:nvSpPr>
        <p:spPr>
          <a:xfrm>
            <a:off x="1028700" y="4003357"/>
            <a:ext cx="4216148" cy="3537585"/>
          </a:xfrm>
          <a:prstGeom prst="rect">
            <a:avLst/>
          </a:prstGeom>
        </p:spPr>
        <p:txBody>
          <a:bodyPr lIns="0" tIns="0" rIns="0" bIns="0" rtlCol="0" anchor="t">
            <a:spAutoFit/>
          </a:bodyPr>
          <a:lstStyle/>
          <a:p>
            <a:pPr>
              <a:lnSpc>
                <a:spcPts val="2799"/>
              </a:lnSpc>
            </a:pPr>
            <a:r>
              <a:rPr lang="en-US" sz="1999">
                <a:solidFill>
                  <a:srgbClr val="222020"/>
                </a:solidFill>
                <a:latin typeface="Montserrat Bold"/>
              </a:rPr>
              <a:t>Students who bring WCDs to school must ensure that they remain on silent mode and completely out of view for the entire school day. Classroom teachers may also provide, and student may utilize, a cell phone storage area in their classroom.</a:t>
            </a:r>
          </a:p>
          <a:p>
            <a:pPr>
              <a:lnSpc>
                <a:spcPts val="3079"/>
              </a:lnSpc>
              <a:spcBef>
                <a:spcPct val="0"/>
              </a:spcBef>
            </a:pPr>
            <a:endParaRPr lang="en-US" sz="1999">
              <a:solidFill>
                <a:srgbClr val="222020"/>
              </a:solidFill>
              <a:latin typeface="Montserrat Bold"/>
            </a:endParaRPr>
          </a:p>
        </p:txBody>
      </p:sp>
      <p:sp>
        <p:nvSpPr>
          <p:cNvPr id="14" name="TextBox 14"/>
          <p:cNvSpPr txBox="1"/>
          <p:nvPr/>
        </p:nvSpPr>
        <p:spPr>
          <a:xfrm>
            <a:off x="1382569" y="3283398"/>
            <a:ext cx="3751632" cy="390331"/>
          </a:xfrm>
          <a:prstGeom prst="rect">
            <a:avLst/>
          </a:prstGeom>
        </p:spPr>
        <p:txBody>
          <a:bodyPr lIns="0" tIns="0" rIns="0" bIns="0" rtlCol="0" anchor="t">
            <a:spAutoFit/>
          </a:bodyPr>
          <a:lstStyle/>
          <a:p>
            <a:pPr algn="ctr">
              <a:lnSpc>
                <a:spcPts val="3160"/>
              </a:lnSpc>
              <a:spcBef>
                <a:spcPct val="0"/>
              </a:spcBef>
            </a:pPr>
            <a:r>
              <a:rPr lang="en-US" sz="2257" u="sng">
                <a:solidFill>
                  <a:srgbClr val="222020"/>
                </a:solidFill>
                <a:latin typeface="Montserrat Bold"/>
              </a:rPr>
              <a:t>Grades PreK through 5</a:t>
            </a:r>
          </a:p>
        </p:txBody>
      </p:sp>
      <p:sp>
        <p:nvSpPr>
          <p:cNvPr id="15" name="TextBox 15"/>
          <p:cNvSpPr txBox="1"/>
          <p:nvPr/>
        </p:nvSpPr>
        <p:spPr>
          <a:xfrm>
            <a:off x="12627989" y="3968693"/>
            <a:ext cx="4658271" cy="5603875"/>
          </a:xfrm>
          <a:prstGeom prst="rect">
            <a:avLst/>
          </a:prstGeom>
        </p:spPr>
        <p:txBody>
          <a:bodyPr lIns="0" tIns="0" rIns="0" bIns="0" rtlCol="0" anchor="t">
            <a:spAutoFit/>
          </a:bodyPr>
          <a:lstStyle/>
          <a:p>
            <a:pPr>
              <a:lnSpc>
                <a:spcPts val="2659"/>
              </a:lnSpc>
            </a:pPr>
            <a:r>
              <a:rPr lang="en-US" sz="1899">
                <a:solidFill>
                  <a:srgbClr val="222020"/>
                </a:solidFill>
                <a:latin typeface="Montserrat Bold"/>
              </a:rPr>
              <a:t>Students who bring WCDs to school must ensure that they remain on silent mode and completely out of view for the entire school day except for the student’s lunch period, in between class periods, or as expressly authorized by the classroom teacher for a specific instructional activity. Classroom teachers may also provide, and student may utilize, a cell phone storage area in their classroom. These expectations also apply to extra-curricular and co-curricular activities that occur before or after the school day.</a:t>
            </a:r>
          </a:p>
          <a:p>
            <a:pPr>
              <a:lnSpc>
                <a:spcPts val="2239"/>
              </a:lnSpc>
              <a:spcBef>
                <a:spcPct val="0"/>
              </a:spcBef>
            </a:pPr>
            <a:endParaRPr lang="en-US" sz="1899">
              <a:solidFill>
                <a:srgbClr val="222020"/>
              </a:solidFill>
              <a:latin typeface="Montserrat Bold"/>
            </a:endParaRPr>
          </a:p>
        </p:txBody>
      </p:sp>
      <p:sp>
        <p:nvSpPr>
          <p:cNvPr id="16" name="TextBox 16"/>
          <p:cNvSpPr txBox="1"/>
          <p:nvPr/>
        </p:nvSpPr>
        <p:spPr>
          <a:xfrm>
            <a:off x="13081308" y="3283398"/>
            <a:ext cx="3751632" cy="390331"/>
          </a:xfrm>
          <a:prstGeom prst="rect">
            <a:avLst/>
          </a:prstGeom>
        </p:spPr>
        <p:txBody>
          <a:bodyPr lIns="0" tIns="0" rIns="0" bIns="0" rtlCol="0" anchor="t">
            <a:spAutoFit/>
          </a:bodyPr>
          <a:lstStyle/>
          <a:p>
            <a:pPr algn="ctr">
              <a:lnSpc>
                <a:spcPts val="3160"/>
              </a:lnSpc>
              <a:spcBef>
                <a:spcPct val="0"/>
              </a:spcBef>
            </a:pPr>
            <a:r>
              <a:rPr lang="en-US" sz="2257" u="sng">
                <a:solidFill>
                  <a:srgbClr val="222020"/>
                </a:solidFill>
                <a:latin typeface="Montserrat Bold"/>
              </a:rPr>
              <a:t>Grades 9 through 12 </a:t>
            </a:r>
          </a:p>
        </p:txBody>
      </p:sp>
      <p:sp>
        <p:nvSpPr>
          <p:cNvPr id="17" name="TextBox 17"/>
          <p:cNvSpPr txBox="1"/>
          <p:nvPr/>
        </p:nvSpPr>
        <p:spPr>
          <a:xfrm>
            <a:off x="1028700" y="1028700"/>
            <a:ext cx="16105719" cy="1648206"/>
          </a:xfrm>
          <a:prstGeom prst="rect">
            <a:avLst/>
          </a:prstGeom>
        </p:spPr>
        <p:txBody>
          <a:bodyPr lIns="0" tIns="0" rIns="0" bIns="0" rtlCol="0" anchor="t">
            <a:spAutoFit/>
          </a:bodyPr>
          <a:lstStyle/>
          <a:p>
            <a:pPr algn="ctr">
              <a:lnSpc>
                <a:spcPts val="4392"/>
              </a:lnSpc>
            </a:pPr>
            <a:r>
              <a:rPr lang="en-US" sz="3600">
                <a:solidFill>
                  <a:srgbClr val="FFFFFF"/>
                </a:solidFill>
                <a:latin typeface="Montserrat Ultra-Bold"/>
              </a:rPr>
              <a:t>HCPS WIRELESS COMMUNICATION </a:t>
            </a:r>
          </a:p>
          <a:p>
            <a:pPr algn="ctr">
              <a:lnSpc>
                <a:spcPts val="4392"/>
              </a:lnSpc>
            </a:pPr>
            <a:r>
              <a:rPr lang="en-US" sz="3600">
                <a:solidFill>
                  <a:srgbClr val="FFFFFF"/>
                </a:solidFill>
                <a:latin typeface="Montserrat Ultra-Bold"/>
              </a:rPr>
              <a:t>AND OTHER ELECTRONIC DEVICES </a:t>
            </a:r>
          </a:p>
          <a:p>
            <a:pPr algn="ctr">
              <a:lnSpc>
                <a:spcPts val="4392"/>
              </a:lnSpc>
            </a:pPr>
            <a:r>
              <a:rPr lang="en-US" sz="3600">
                <a:solidFill>
                  <a:srgbClr val="FFFFFF"/>
                </a:solidFill>
                <a:latin typeface="Montserrat Ultra-Bold"/>
              </a:rPr>
              <a:t>PROPOSED REVISED POLICY</a:t>
            </a:r>
          </a:p>
        </p:txBody>
      </p:sp>
      <p:sp>
        <p:nvSpPr>
          <p:cNvPr id="18" name="TextBox 18"/>
          <p:cNvSpPr txBox="1"/>
          <p:nvPr/>
        </p:nvSpPr>
        <p:spPr>
          <a:xfrm>
            <a:off x="7268184" y="3283398"/>
            <a:ext cx="3751632" cy="390331"/>
          </a:xfrm>
          <a:prstGeom prst="rect">
            <a:avLst/>
          </a:prstGeom>
        </p:spPr>
        <p:txBody>
          <a:bodyPr lIns="0" tIns="0" rIns="0" bIns="0" rtlCol="0" anchor="t">
            <a:spAutoFit/>
          </a:bodyPr>
          <a:lstStyle/>
          <a:p>
            <a:pPr algn="ctr">
              <a:lnSpc>
                <a:spcPts val="3160"/>
              </a:lnSpc>
              <a:spcBef>
                <a:spcPct val="0"/>
              </a:spcBef>
            </a:pPr>
            <a:r>
              <a:rPr lang="en-US" sz="2257" u="sng">
                <a:solidFill>
                  <a:srgbClr val="000000"/>
                </a:solidFill>
                <a:latin typeface="Montserrat Bold"/>
              </a:rPr>
              <a:t>Grades 6 through 8</a:t>
            </a:r>
          </a:p>
        </p:txBody>
      </p:sp>
      <p:sp>
        <p:nvSpPr>
          <p:cNvPr id="19" name="TextBox 19"/>
          <p:cNvSpPr txBox="1"/>
          <p:nvPr/>
        </p:nvSpPr>
        <p:spPr>
          <a:xfrm>
            <a:off x="6683999" y="4003357"/>
            <a:ext cx="4878300" cy="5581015"/>
          </a:xfrm>
          <a:prstGeom prst="rect">
            <a:avLst/>
          </a:prstGeom>
        </p:spPr>
        <p:txBody>
          <a:bodyPr lIns="0" tIns="0" rIns="0" bIns="0" rtlCol="0" anchor="t">
            <a:spAutoFit/>
          </a:bodyPr>
          <a:lstStyle/>
          <a:p>
            <a:pPr>
              <a:lnSpc>
                <a:spcPts val="2799"/>
              </a:lnSpc>
            </a:pPr>
            <a:r>
              <a:rPr lang="en-US" sz="1999">
                <a:solidFill>
                  <a:srgbClr val="222020"/>
                </a:solidFill>
                <a:latin typeface="Montserrat Bold"/>
              </a:rPr>
              <a:t>Students who bring WCDs to school must ensure that they remain on silent mode and completely out of view for the entire school day except for the student’s lunch period or as expressly authorized by the classroom teacher for a specific instructional activity. Classroom teachers may also provide, and student may utilize, a cell phone storage area in their classroom. These expectations also apply to extra-curricular and co-curricular activities that occur before or after the school day.</a:t>
            </a:r>
          </a:p>
          <a:p>
            <a:pPr>
              <a:lnSpc>
                <a:spcPts val="2519"/>
              </a:lnSpc>
              <a:spcBef>
                <a:spcPct val="0"/>
              </a:spcBef>
            </a:pPr>
            <a:endParaRPr lang="en-US" sz="1999">
              <a:solidFill>
                <a:srgbClr val="222020"/>
              </a:solidFill>
              <a:latin typeface="Montserrat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068A3"/>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8700765" y="16459"/>
            <a:ext cx="10287000" cy="10270541"/>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FFB340"/>
            </a:solidFill>
          </p:spPr>
          <p:txBody>
            <a:bodyPr/>
            <a:lstStyle/>
            <a:p>
              <a:endParaRPr lang="en-US"/>
            </a:p>
          </p:txBody>
        </p:sp>
      </p:grpSp>
      <p:grpSp>
        <p:nvGrpSpPr>
          <p:cNvPr id="4" name="Group 4"/>
          <p:cNvGrpSpPr/>
          <p:nvPr/>
        </p:nvGrpSpPr>
        <p:grpSpPr>
          <a:xfrm rot="-5400000">
            <a:off x="16171624" y="8273419"/>
            <a:ext cx="144306" cy="2955218"/>
            <a:chOff x="0" y="0"/>
            <a:chExt cx="2771140" cy="56749529"/>
          </a:xfrm>
        </p:grpSpPr>
        <p:sp>
          <p:nvSpPr>
            <p:cNvPr id="5" name="Freeform 5"/>
            <p:cNvSpPr/>
            <p:nvPr/>
          </p:nvSpPr>
          <p:spPr>
            <a:xfrm>
              <a:off x="0" y="0"/>
              <a:ext cx="2771140" cy="56749528"/>
            </a:xfrm>
            <a:custGeom>
              <a:avLst/>
              <a:gdLst/>
              <a:ahLst/>
              <a:cxnLst/>
              <a:rect l="l" t="t" r="r" b="b"/>
              <a:pathLst>
                <a:path w="2771140" h="56749528">
                  <a:moveTo>
                    <a:pt x="0" y="0"/>
                  </a:moveTo>
                  <a:lnTo>
                    <a:pt x="0" y="55846557"/>
                  </a:lnTo>
                  <a:lnTo>
                    <a:pt x="1384300" y="56749528"/>
                  </a:lnTo>
                  <a:lnTo>
                    <a:pt x="2771140" y="55846557"/>
                  </a:lnTo>
                  <a:lnTo>
                    <a:pt x="2771140" y="0"/>
                  </a:lnTo>
                  <a:close/>
                </a:path>
              </a:pathLst>
            </a:custGeom>
            <a:solidFill>
              <a:srgbClr val="FFB340">
                <a:alpha val="29804"/>
              </a:srgbClr>
            </a:solidFill>
          </p:spPr>
          <p:txBody>
            <a:bodyPr/>
            <a:lstStyle/>
            <a:p>
              <a:endParaRPr lang="en-US"/>
            </a:p>
          </p:txBody>
        </p:sp>
      </p:grpSp>
      <p:grpSp>
        <p:nvGrpSpPr>
          <p:cNvPr id="6" name="Group 6"/>
          <p:cNvGrpSpPr/>
          <p:nvPr/>
        </p:nvGrpSpPr>
        <p:grpSpPr>
          <a:xfrm rot="-5400000">
            <a:off x="14980376" y="9012223"/>
            <a:ext cx="144306" cy="1477609"/>
            <a:chOff x="0" y="0"/>
            <a:chExt cx="2771140" cy="28374764"/>
          </a:xfrm>
        </p:grpSpPr>
        <p:sp>
          <p:nvSpPr>
            <p:cNvPr id="7" name="Freeform 7"/>
            <p:cNvSpPr/>
            <p:nvPr/>
          </p:nvSpPr>
          <p:spPr>
            <a:xfrm>
              <a:off x="0" y="0"/>
              <a:ext cx="2771140" cy="28374764"/>
            </a:xfrm>
            <a:custGeom>
              <a:avLst/>
              <a:gdLst/>
              <a:ahLst/>
              <a:cxnLst/>
              <a:rect l="l" t="t" r="r" b="b"/>
              <a:pathLst>
                <a:path w="2771140" h="28374764">
                  <a:moveTo>
                    <a:pt x="0" y="0"/>
                  </a:moveTo>
                  <a:lnTo>
                    <a:pt x="0" y="27471796"/>
                  </a:lnTo>
                  <a:lnTo>
                    <a:pt x="1384300" y="28374764"/>
                  </a:lnTo>
                  <a:lnTo>
                    <a:pt x="2771140" y="27471796"/>
                  </a:lnTo>
                  <a:lnTo>
                    <a:pt x="2771140" y="0"/>
                  </a:lnTo>
                  <a:close/>
                </a:path>
              </a:pathLst>
            </a:custGeom>
            <a:solidFill>
              <a:srgbClr val="FFB340"/>
            </a:solidFill>
          </p:spPr>
          <p:txBody>
            <a:bodyPr/>
            <a:lstStyle/>
            <a:p>
              <a:endParaRPr lang="en-US"/>
            </a:p>
          </p:txBody>
        </p:sp>
      </p:grpSp>
      <p:sp>
        <p:nvSpPr>
          <p:cNvPr id="8" name="Freeform 8"/>
          <p:cNvSpPr/>
          <p:nvPr/>
        </p:nvSpPr>
        <p:spPr>
          <a:xfrm>
            <a:off x="9144000" y="1335616"/>
            <a:ext cx="7615767" cy="7615767"/>
          </a:xfrm>
          <a:custGeom>
            <a:avLst/>
            <a:gdLst/>
            <a:ahLst/>
            <a:cxnLst/>
            <a:rect l="l" t="t" r="r" b="b"/>
            <a:pathLst>
              <a:path w="7615767" h="7615767">
                <a:moveTo>
                  <a:pt x="0" y="0"/>
                </a:moveTo>
                <a:lnTo>
                  <a:pt x="7615767" y="0"/>
                </a:lnTo>
                <a:lnTo>
                  <a:pt x="7615767" y="7615768"/>
                </a:lnTo>
                <a:lnTo>
                  <a:pt x="0" y="7615768"/>
                </a:lnTo>
                <a:lnTo>
                  <a:pt x="0" y="0"/>
                </a:lnTo>
                <a:close/>
              </a:path>
            </a:pathLst>
          </a:custGeom>
          <a:blipFill>
            <a:blip r:embed="rId2"/>
            <a:stretch>
              <a:fillRect/>
            </a:stretch>
          </a:blipFill>
        </p:spPr>
        <p:txBody>
          <a:bodyPr/>
          <a:lstStyle/>
          <a:p>
            <a:endParaRPr lang="en-US"/>
          </a:p>
        </p:txBody>
      </p:sp>
      <p:grpSp>
        <p:nvGrpSpPr>
          <p:cNvPr id="9" name="Group 9"/>
          <p:cNvGrpSpPr>
            <a:grpSpLocks noChangeAspect="1"/>
          </p:cNvGrpSpPr>
          <p:nvPr/>
        </p:nvGrpSpPr>
        <p:grpSpPr>
          <a:xfrm>
            <a:off x="699442" y="174590"/>
            <a:ext cx="6179416" cy="6382101"/>
            <a:chOff x="0" y="0"/>
            <a:chExt cx="6350000" cy="6558280"/>
          </a:xfrm>
        </p:grpSpPr>
        <p:sp>
          <p:nvSpPr>
            <p:cNvPr id="10" name="Freeform 10"/>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3"/>
              <a:stretch>
                <a:fillRect t="-10468" b="-10468"/>
              </a:stretch>
            </a:blipFill>
          </p:spPr>
          <p:txBody>
            <a:bodyPr/>
            <a:lstStyle/>
            <a:p>
              <a:endParaRPr lang="en-US"/>
            </a:p>
          </p:txBody>
        </p:sp>
        <p:sp>
          <p:nvSpPr>
            <p:cNvPr id="11" name="Freeform 11"/>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E4B842"/>
            </a:solidFill>
          </p:spPr>
          <p:txBody>
            <a:bodyPr/>
            <a:lstStyle/>
            <a:p>
              <a:endParaRPr lang="en-US"/>
            </a:p>
          </p:txBody>
        </p:sp>
      </p:grpSp>
      <p:sp>
        <p:nvSpPr>
          <p:cNvPr id="12" name="TextBox 12"/>
          <p:cNvSpPr txBox="1"/>
          <p:nvPr/>
        </p:nvSpPr>
        <p:spPr>
          <a:xfrm>
            <a:off x="174419" y="6745046"/>
            <a:ext cx="7229462" cy="1979931"/>
          </a:xfrm>
          <a:prstGeom prst="rect">
            <a:avLst/>
          </a:prstGeom>
        </p:spPr>
        <p:txBody>
          <a:bodyPr lIns="0" tIns="0" rIns="0" bIns="0" rtlCol="0" anchor="t">
            <a:spAutoFit/>
          </a:bodyPr>
          <a:lstStyle/>
          <a:p>
            <a:pPr algn="ctr">
              <a:lnSpc>
                <a:spcPts val="5319"/>
              </a:lnSpc>
            </a:pPr>
            <a:r>
              <a:rPr lang="en-US" sz="3799">
                <a:solidFill>
                  <a:srgbClr val="FFFFFF"/>
                </a:solidFill>
                <a:latin typeface="Montserrat Bold"/>
              </a:rPr>
              <a:t>Patricia.Rendon@hcps.net</a:t>
            </a:r>
          </a:p>
          <a:p>
            <a:pPr algn="ctr">
              <a:lnSpc>
                <a:spcPts val="5319"/>
              </a:lnSpc>
            </a:pPr>
            <a:r>
              <a:rPr lang="en-US" sz="3799">
                <a:solidFill>
                  <a:srgbClr val="FFFFFF"/>
                </a:solidFill>
                <a:latin typeface="Montserrat Bold"/>
              </a:rPr>
              <a:t>District Phone #</a:t>
            </a:r>
          </a:p>
          <a:p>
            <a:pPr algn="ctr">
              <a:lnSpc>
                <a:spcPts val="5319"/>
              </a:lnSpc>
              <a:spcBef>
                <a:spcPct val="0"/>
              </a:spcBef>
            </a:pPr>
            <a:r>
              <a:rPr lang="en-US" sz="3799">
                <a:solidFill>
                  <a:srgbClr val="FFFFFF"/>
                </a:solidFill>
                <a:latin typeface="Montserrat Bold"/>
              </a:rPr>
              <a:t>(813) 272-4053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355</Words>
  <Application>Microsoft Office PowerPoint</Application>
  <PresentationFormat>Custom</PresentationFormat>
  <Paragraphs>18</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Rendon Cell Phone Town Hall</dc:title>
  <dc:creator>Tanya Arja</dc:creator>
  <cp:lastModifiedBy>Tanya Arja</cp:lastModifiedBy>
  <cp:revision>2</cp:revision>
  <dcterms:created xsi:type="dcterms:W3CDTF">2006-08-16T00:00:00Z</dcterms:created>
  <dcterms:modified xsi:type="dcterms:W3CDTF">2023-09-15T15:04:33Z</dcterms:modified>
  <dc:identifier>DAFt3yDXEno</dc:identifier>
</cp:coreProperties>
</file>